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4"/>
  </p:notesMasterIdLst>
  <p:sldIdLst>
    <p:sldId id="258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 preferSingleView="1"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253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01EDE-D207-4AC9-BE10-D46AF8DF8B0A}" type="datetimeFigureOut">
              <a:rPr lang="sv-SE" smtClean="0"/>
              <a:t>2025-09-05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7B3CA-03FF-453B-8D2E-55971845C9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7670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7B3CA-03FF-453B-8D2E-55971845C955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0515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A949-2986-459C-A481-4EECE64AE214}" type="datetimeFigureOut">
              <a:rPr lang="sv-SE" smtClean="0"/>
              <a:t>2025-09-05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72E-9EAA-4E9E-B3AE-EC1724EE9B2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99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A949-2986-459C-A481-4EECE64AE214}" type="datetimeFigureOut">
              <a:rPr lang="sv-SE" smtClean="0"/>
              <a:t>2025-09-05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72E-9EAA-4E9E-B3AE-EC1724EE9B2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0606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llsida hel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0" y="619200"/>
            <a:ext cx="9147600" cy="5623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pic>
        <p:nvPicPr>
          <p:cNvPr id="4" name="Bildobjekt 5" descr="fm_placerabil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183" y="24372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5102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llsida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2"/>
          <p:cNvSpPr/>
          <p:nvPr/>
        </p:nvSpPr>
        <p:spPr>
          <a:xfrm>
            <a:off x="4714875" y="624205"/>
            <a:ext cx="4429125" cy="561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5" name="Rektangel 4"/>
          <p:cNvSpPr/>
          <p:nvPr/>
        </p:nvSpPr>
        <p:spPr>
          <a:xfrm>
            <a:off x="0" y="624205"/>
            <a:ext cx="4429125" cy="561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pic>
        <p:nvPicPr>
          <p:cNvPr id="6" name="Bildobjekt 3" descr="fm_placerabil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898" y="243713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Bildobjekt 5" descr="fm_placerabil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023" y="243713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756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llsida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6"/>
          <p:cNvSpPr/>
          <p:nvPr/>
        </p:nvSpPr>
        <p:spPr>
          <a:xfrm>
            <a:off x="1588" y="618490"/>
            <a:ext cx="4336732" cy="2624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pic>
        <p:nvPicPr>
          <p:cNvPr id="7" name="Bildobjekt 7" descr="fm_placerabil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000" y="96056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ktangel 6"/>
          <p:cNvSpPr/>
          <p:nvPr/>
        </p:nvSpPr>
        <p:spPr>
          <a:xfrm>
            <a:off x="4809600" y="619200"/>
            <a:ext cx="4338000" cy="2624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pic>
        <p:nvPicPr>
          <p:cNvPr id="9" name="Bildobjekt 7" descr="fm_placerabil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362" y="9612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ktangel 6"/>
          <p:cNvSpPr/>
          <p:nvPr/>
        </p:nvSpPr>
        <p:spPr>
          <a:xfrm>
            <a:off x="1588" y="3618000"/>
            <a:ext cx="4338000" cy="2624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pic>
        <p:nvPicPr>
          <p:cNvPr id="11" name="Bildobjekt 7" descr="fm_placerabil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000" y="401872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ktangel 6"/>
          <p:cNvSpPr/>
          <p:nvPr/>
        </p:nvSpPr>
        <p:spPr>
          <a:xfrm>
            <a:off x="4809600" y="3618000"/>
            <a:ext cx="4338000" cy="2624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pic>
        <p:nvPicPr>
          <p:cNvPr id="13" name="Bildobjekt 7" descr="fm_placerabil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362" y="40176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503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A949-2986-459C-A481-4EECE64AE214}" type="datetimeFigureOut">
              <a:rPr lang="sv-SE" smtClean="0"/>
              <a:t>2025-09-05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72E-9EAA-4E9E-B3AE-EC1724EE9B2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2770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836712"/>
            <a:ext cx="2057400" cy="5289451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836712"/>
            <a:ext cx="6019800" cy="5289451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A949-2986-459C-A481-4EECE64AE214}" type="datetimeFigureOut">
              <a:rPr lang="sv-SE" smtClean="0"/>
              <a:t>2025-09-05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72E-9EAA-4E9E-B3AE-EC1724EE9B2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118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A949-2986-459C-A481-4EECE64AE214}" type="datetimeFigureOut">
              <a:rPr lang="sv-SE" smtClean="0"/>
              <a:t>2025-09-05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72E-9EAA-4E9E-B3AE-EC1724EE9B2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9600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A949-2986-459C-A481-4EECE64AE214}" type="datetimeFigureOut">
              <a:rPr lang="sv-SE" smtClean="0"/>
              <a:t>2025-09-05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72E-9EAA-4E9E-B3AE-EC1724EE9B2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425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4038600" cy="39212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2204864"/>
            <a:ext cx="4038600" cy="39212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A949-2986-459C-A481-4EECE64AE214}" type="datetimeFigureOut">
              <a:rPr lang="sv-SE" smtClean="0"/>
              <a:t>2025-09-05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72E-9EAA-4E9E-B3AE-EC1724EE9B2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228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67544" y="227687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924943"/>
            <a:ext cx="4040188" cy="32012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4008" y="227687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924943"/>
            <a:ext cx="4041775" cy="32012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A949-2986-459C-A481-4EECE64AE214}" type="datetimeFigureOut">
              <a:rPr lang="sv-SE" smtClean="0"/>
              <a:t>2025-09-05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72E-9EAA-4E9E-B3AE-EC1724EE9B2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1393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A949-2986-459C-A481-4EECE64AE214}" type="datetimeFigureOut">
              <a:rPr lang="sv-SE" smtClean="0"/>
              <a:t>2025-09-05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72E-9EAA-4E9E-B3AE-EC1724EE9B2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964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punktlista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2"/>
          <p:cNvSpPr/>
          <p:nvPr/>
        </p:nvSpPr>
        <p:spPr>
          <a:xfrm>
            <a:off x="4653280" y="1839600"/>
            <a:ext cx="4050000" cy="4309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3" name="Rubrik 1"/>
          <p:cNvSpPr>
            <a:spLocks noGrp="1"/>
          </p:cNvSpPr>
          <p:nvPr>
            <p:ph type="ctrTitle"/>
          </p:nvPr>
        </p:nvSpPr>
        <p:spPr bwMode="auto">
          <a:xfrm>
            <a:off x="418240" y="851920"/>
            <a:ext cx="8280000" cy="83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defRPr cap="all" baseline="0">
                <a:latin typeface="+mj-lt"/>
              </a:defRPr>
            </a:lvl1pPr>
          </a:lstStyle>
          <a:p>
            <a:pPr eaLnBrk="1" hangingPunct="1"/>
            <a:r>
              <a:rPr lang="sv-SE" b="0">
                <a:latin typeface="Gunplay" pitchFamily="34" charset="0"/>
                <a:cs typeface="Arial" charset="0"/>
              </a:rPr>
              <a:t>Klicka här för att ändra format</a:t>
            </a:r>
            <a:endParaRPr lang="sv-SE" b="0" dirty="0">
              <a:latin typeface="Gunplay" pitchFamily="34" charset="0"/>
              <a:cs typeface="Arial" charset="0"/>
            </a:endParaRPr>
          </a:p>
        </p:txBody>
      </p:sp>
      <p:sp>
        <p:nvSpPr>
          <p:cNvPr id="4" name="Underrubrik 2"/>
          <p:cNvSpPr>
            <a:spLocks noGrp="1"/>
          </p:cNvSpPr>
          <p:nvPr>
            <p:ph type="subTitle" idx="1"/>
          </p:nvPr>
        </p:nvSpPr>
        <p:spPr>
          <a:xfrm>
            <a:off x="421982" y="1838961"/>
            <a:ext cx="4048418" cy="430784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>
              <a:buFont typeface="Arial" pitchFamily="34" charset="0"/>
              <a:buChar char="•"/>
              <a:defRPr sz="240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pic>
        <p:nvPicPr>
          <p:cNvPr id="7" name="Bildobjekt 3" descr="fm_placerabil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578" y="303657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908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A949-2986-459C-A481-4EECE64AE214}" type="datetimeFigureOut">
              <a:rPr lang="sv-SE" smtClean="0"/>
              <a:t>2025-09-05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72E-9EAA-4E9E-B3AE-EC1724EE9B2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4328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836712"/>
            <a:ext cx="5111750" cy="52894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988840"/>
            <a:ext cx="3008313" cy="41373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A949-2986-459C-A481-4EECE64AE214}" type="datetimeFigureOut">
              <a:rPr lang="sv-SE" smtClean="0"/>
              <a:t>2025-09-05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72E-9EAA-4E9E-B3AE-EC1724EE9B2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7838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6872E-9EAA-4E9E-B3AE-EC1724EE9B2D}" type="slidenum">
              <a:rPr lang="sv-SE" smtClean="0"/>
              <a:t>‹#›</a:t>
            </a:fld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0A949-2986-459C-A481-4EECE64AE214}" type="datetimeFigureOut">
              <a:rPr lang="sv-SE" smtClean="0"/>
              <a:t>2025-09-05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grpSp>
        <p:nvGrpSpPr>
          <p:cNvPr id="24" name="Group 17"/>
          <p:cNvGrpSpPr>
            <a:grpSpLocks/>
          </p:cNvGrpSpPr>
          <p:nvPr/>
        </p:nvGrpSpPr>
        <p:grpSpPr bwMode="auto">
          <a:xfrm>
            <a:off x="-3175" y="1"/>
            <a:ext cx="9151938" cy="6862763"/>
            <a:chOff x="-2" y="0"/>
            <a:chExt cx="5765" cy="4323"/>
          </a:xfrm>
        </p:grpSpPr>
        <p:grpSp>
          <p:nvGrpSpPr>
            <p:cNvPr id="25" name="Group 18"/>
            <p:cNvGrpSpPr>
              <a:grpSpLocks/>
            </p:cNvGrpSpPr>
            <p:nvPr userDrawn="1"/>
          </p:nvGrpSpPr>
          <p:grpSpPr bwMode="auto">
            <a:xfrm>
              <a:off x="-2" y="3933"/>
              <a:ext cx="5765" cy="390"/>
              <a:chOff x="-2" y="3933"/>
              <a:chExt cx="5765" cy="390"/>
            </a:xfrm>
          </p:grpSpPr>
          <p:pic>
            <p:nvPicPr>
              <p:cNvPr id="30" name="Bildobjekt 3" descr="top_bg.jpg"/>
              <p:cNvPicPr preferRelativeResize="0">
                <a:picLocks/>
              </p:cNvPicPr>
              <p:nvPr userDrawn="1"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5833" r="12500" b="6667"/>
              <a:stretch>
                <a:fillRect/>
              </a:stretch>
            </p:blipFill>
            <p:spPr bwMode="auto">
              <a:xfrm>
                <a:off x="-2" y="3933"/>
                <a:ext cx="5765" cy="3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ectangle 20"/>
              <p:cNvSpPr>
                <a:spLocks/>
              </p:cNvSpPr>
              <p:nvPr userDrawn="1"/>
            </p:nvSpPr>
            <p:spPr bwMode="auto">
              <a:xfrm>
                <a:off x="3885" y="4082"/>
                <a:ext cx="1814" cy="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40639" bIns="0"/>
              <a:lstStyle/>
              <a:p>
                <a:pPr marL="39688" algn="r">
                  <a:spcBef>
                    <a:spcPts val="550"/>
                  </a:spcBef>
                </a:pPr>
                <a:r>
                  <a:rPr lang="en-US" sz="900" dirty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Gunplay" pitchFamily="34" charset="0"/>
                  </a:rPr>
                  <a:t>VI VERKAR, SYNS OCH RESPEKTERAS</a:t>
                </a:r>
              </a:p>
            </p:txBody>
          </p:sp>
        </p:grpSp>
        <p:grpSp>
          <p:nvGrpSpPr>
            <p:cNvPr id="26" name="Group 21"/>
            <p:cNvGrpSpPr>
              <a:grpSpLocks/>
            </p:cNvGrpSpPr>
            <p:nvPr userDrawn="1"/>
          </p:nvGrpSpPr>
          <p:grpSpPr bwMode="auto">
            <a:xfrm>
              <a:off x="-2" y="0"/>
              <a:ext cx="5765" cy="391"/>
              <a:chOff x="-2" y="0"/>
              <a:chExt cx="5765" cy="391"/>
            </a:xfrm>
          </p:grpSpPr>
          <p:pic>
            <p:nvPicPr>
              <p:cNvPr id="27" name="Bildobjekt 3" descr="top_bg.jpg"/>
              <p:cNvPicPr>
                <a:picLocks noChangeAspect="1"/>
              </p:cNvPicPr>
              <p:nvPr userDrawn="1"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5833" r="12500" b="6667"/>
              <a:stretch>
                <a:fillRect/>
              </a:stretch>
            </p:blipFill>
            <p:spPr bwMode="auto">
              <a:xfrm>
                <a:off x="-2" y="0"/>
                <a:ext cx="5765" cy="3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Text Box 23"/>
              <p:cNvSpPr txBox="1">
                <a:spLocks noChangeArrowheads="1"/>
              </p:cNvSpPr>
              <p:nvPr userDrawn="1"/>
            </p:nvSpPr>
            <p:spPr bwMode="auto">
              <a:xfrm>
                <a:off x="4474" y="118"/>
                <a:ext cx="1225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sv-SE" sz="9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WWW.FORSVARSMAKTEN.SE</a:t>
                </a:r>
                <a:endParaRPr lang="en-US" sz="9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29" name="Picture 24" descr="FM_NEG_Svartv_text50mm"/>
              <p:cNvPicPr>
                <a:picLocks noChangeAspect="1" noChangeArrowheads="1"/>
              </p:cNvPicPr>
              <p:nvPr userDrawn="1"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" y="15"/>
                <a:ext cx="1123" cy="35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99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2132856"/>
            <a:ext cx="82296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FmMallNegOrgVapen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6286500"/>
            <a:ext cx="4164167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55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cap="none" baseline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94"/>
          <p:cNvSpPr txBox="1">
            <a:spLocks noChangeArrowheads="1"/>
          </p:cNvSpPr>
          <p:nvPr/>
        </p:nvSpPr>
        <p:spPr bwMode="auto">
          <a:xfrm>
            <a:off x="179512" y="620688"/>
            <a:ext cx="64087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v-SE" sz="2000" dirty="0">
                <a:latin typeface="Arial Black" panose="020B0A04020102020204" pitchFamily="34" charset="0"/>
              </a:rPr>
              <a:t>BLEKINGESKÄRGÅRDS ÖVNINGSFÄLT</a:t>
            </a:r>
          </a:p>
        </p:txBody>
      </p:sp>
      <p:graphicFrame>
        <p:nvGraphicFramePr>
          <p:cNvPr id="10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152360"/>
              </p:ext>
            </p:extLst>
          </p:nvPr>
        </p:nvGraphicFramePr>
        <p:xfrm>
          <a:off x="179735" y="945668"/>
          <a:ext cx="6408489" cy="4241015"/>
        </p:xfrm>
        <a:graphic>
          <a:graphicData uri="http://schemas.openxmlformats.org/drawingml/2006/table">
            <a:tbl>
              <a:tblPr/>
              <a:tblGrid>
                <a:gridCol w="668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15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40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VECKA</a:t>
                      </a:r>
                      <a:endParaRPr kumimoji="0" lang="sv-S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marL="91438" marR="91438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sv-SE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DATUM</a:t>
                      </a:r>
                      <a:endParaRPr kumimoji="0" lang="sv-S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TIDER</a:t>
                      </a:r>
                      <a:endParaRPr kumimoji="0" lang="sv-S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AVSER OMRÅDE</a:t>
                      </a:r>
                      <a:endParaRPr kumimoji="0" lang="sv-S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charset="0"/>
                          <a:cs typeface="Arial" pitchFamily="34" charset="0"/>
                        </a:rPr>
                        <a:t>VERKSAMHET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090">
                <a:tc rowSpan="7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535</a:t>
                      </a:r>
                    </a:p>
                  </a:txBody>
                  <a:tcPr marL="91438" marR="91438"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Måndag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sv-SE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aug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sv-SE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0700-2400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Djupasund,Grebbegården</a:t>
                      </a:r>
                      <a:r>
                        <a:rPr kumimoji="0" lang="sv-S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sv-SE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Killeberget,Pottneholmen</a:t>
                      </a:r>
                      <a:r>
                        <a:rPr kumimoji="0" lang="sv-S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sv-SE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Kna</a:t>
                      </a:r>
                      <a:r>
                        <a:rPr kumimoji="0" lang="sv-S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inre öar, Sternö, </a:t>
                      </a:r>
                      <a:r>
                        <a:rPr kumimoji="0" lang="sv-SE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Trashalla</a:t>
                      </a:r>
                      <a:r>
                        <a:rPr kumimoji="0" lang="sv-S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sv-SE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Äspeskär</a:t>
                      </a:r>
                      <a:r>
                        <a:rPr kumimoji="0" lang="sv-S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, Öppenskär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Soldatutb</a:t>
                      </a:r>
                      <a:endParaRPr kumimoji="0" lang="sv-SE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Tisdag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sv-SE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aug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sv-SE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0000-2400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--:--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Soldatutb</a:t>
                      </a:r>
                      <a:endParaRPr kumimoji="0" lang="sv-SE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Onsdag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sv-SE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 aug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sv-SE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0000-2400</a:t>
                      </a:r>
                      <a:endParaRPr kumimoji="0" lang="sv-SE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--:--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Soldatutb</a:t>
                      </a:r>
                      <a:endParaRPr kumimoji="0" lang="sv-SE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Torsdag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sv-SE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 aug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sv-SE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0000-2400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--:--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Soldatutb</a:t>
                      </a:r>
                      <a:endParaRPr kumimoji="0" lang="sv-SE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sv-SE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Fredag</a:t>
                      </a:r>
                    </a:p>
                  </a:txBody>
                  <a:tcPr marL="91438" marR="91438" marT="45728" marB="45728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sv-SE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 aug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sv-SE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0000-1700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--:--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Soldatutb</a:t>
                      </a:r>
                      <a:endParaRPr kumimoji="0" lang="sv-SE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151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Lördag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sv-SE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905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Söndag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sv-SE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803">
                <a:tc rowSpan="7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536</a:t>
                      </a:r>
                    </a:p>
                  </a:txBody>
                  <a:tcPr marL="91438" marR="91438"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Måndag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sv-SE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151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Tisdag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sv-SE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151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Onsdag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sv-SE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8151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Torsdag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sv-SE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8151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sv-SE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Fredag</a:t>
                      </a:r>
                    </a:p>
                  </a:txBody>
                  <a:tcPr marL="91438" marR="91438" marT="45728" marB="45728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sv-SE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8151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Lördag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sv-SE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sep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sv-SE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0700-2400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dirty="0" err="1"/>
                        <a:t>Ryssjön</a:t>
                      </a:r>
                      <a:endParaRPr lang="sv-SE" sz="900" dirty="0"/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Skarpskjutning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8151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Söndag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sv-SE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sep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sv-SE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sv-SE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0000-2400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/>
                        <a:t>Ryssjön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65163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sv-SE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Skarpskjutning</a:t>
                      </a:r>
                    </a:p>
                  </a:txBody>
                  <a:tcPr marL="91438" marR="91438" marT="45728" marB="4572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" name="Text Box 83"/>
          <p:cNvSpPr txBox="1">
            <a:spLocks noChangeArrowheads="1"/>
          </p:cNvSpPr>
          <p:nvPr/>
        </p:nvSpPr>
        <p:spPr bwMode="auto">
          <a:xfrm>
            <a:off x="6804471" y="1268760"/>
            <a:ext cx="2232025" cy="4536504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v-SE" dirty="0">
                <a:latin typeface="Arial Black" panose="020B0A04020102020204" pitchFamily="34" charset="0"/>
              </a:rPr>
              <a:t>FAKTARUTA</a:t>
            </a:r>
            <a:endParaRPr lang="sv-SE" sz="1200" dirty="0">
              <a:latin typeface="Arial Black" panose="020B0A04020102020204" pitchFamily="34" charset="0"/>
            </a:endParaRPr>
          </a:p>
          <a:p>
            <a:pPr>
              <a:lnSpc>
                <a:spcPct val="110000"/>
              </a:lnSpc>
            </a:pPr>
            <a:r>
              <a:rPr lang="sv-SE" sz="1000" b="1" dirty="0">
                <a:latin typeface="+mn-lt"/>
              </a:rPr>
              <a:t>Ansvarigt förband: </a:t>
            </a:r>
          </a:p>
          <a:p>
            <a:pPr>
              <a:lnSpc>
                <a:spcPct val="110000"/>
              </a:lnSpc>
            </a:pPr>
            <a:r>
              <a:rPr lang="sv-SE" sz="1000" i="1" dirty="0">
                <a:latin typeface="+mn-lt"/>
              </a:rPr>
              <a:t>Marinbasen</a:t>
            </a:r>
          </a:p>
          <a:p>
            <a:pPr>
              <a:lnSpc>
                <a:spcPct val="110000"/>
              </a:lnSpc>
            </a:pPr>
            <a:r>
              <a:rPr lang="sv-SE" sz="1000" b="1" dirty="0">
                <a:latin typeface="+mn-lt"/>
              </a:rPr>
              <a:t>Kommun: </a:t>
            </a:r>
          </a:p>
          <a:p>
            <a:pPr>
              <a:lnSpc>
                <a:spcPct val="110000"/>
              </a:lnSpc>
            </a:pPr>
            <a:r>
              <a:rPr lang="sv-SE" sz="1000" i="1" dirty="0">
                <a:latin typeface="+mn-lt"/>
              </a:rPr>
              <a:t>Karlskrona, Karlshamn samt Ronneby</a:t>
            </a:r>
            <a:endParaRPr lang="sv-SE" sz="1000" b="1" dirty="0">
              <a:latin typeface="+mn-lt"/>
            </a:endParaRPr>
          </a:p>
          <a:p>
            <a:pPr>
              <a:lnSpc>
                <a:spcPct val="110000"/>
              </a:lnSpc>
            </a:pPr>
            <a:r>
              <a:rPr lang="sv-SE" sz="1000" b="1" dirty="0">
                <a:latin typeface="+mn-lt"/>
              </a:rPr>
              <a:t>Omfattar:</a:t>
            </a:r>
          </a:p>
          <a:p>
            <a:pPr>
              <a:lnSpc>
                <a:spcPct val="110000"/>
              </a:lnSpc>
            </a:pPr>
            <a:r>
              <a:rPr lang="sv-SE" sz="1000" i="1" dirty="0">
                <a:latin typeface="+mn-lt"/>
              </a:rPr>
              <a:t>Pottneholmen, Karlskrona inre öar, Gyö, Stärnö, Gökalv, Killeberget, </a:t>
            </a:r>
            <a:r>
              <a:rPr lang="sv-SE" sz="1000" i="1" dirty="0"/>
              <a:t>Grebbegården, </a:t>
            </a:r>
            <a:r>
              <a:rPr lang="sv-SE" sz="1000" i="1" dirty="0">
                <a:latin typeface="+mn-lt"/>
              </a:rPr>
              <a:t>Öppenskär, Trashalla, Djupasund, Ryssjön, Almö, Äspeskär, Listers huvud.</a:t>
            </a:r>
          </a:p>
          <a:p>
            <a:pPr>
              <a:lnSpc>
                <a:spcPct val="110000"/>
              </a:lnSpc>
            </a:pPr>
            <a:r>
              <a:rPr lang="sv-SE" sz="1000" i="1" dirty="0" err="1">
                <a:latin typeface="+mn-lt"/>
              </a:rPr>
              <a:t>Tvegölja</a:t>
            </a:r>
            <a:endParaRPr lang="sv-SE" sz="1000" i="1" dirty="0">
              <a:latin typeface="+mn-lt"/>
            </a:endParaRPr>
          </a:p>
          <a:p>
            <a:pPr>
              <a:lnSpc>
                <a:spcPct val="110000"/>
              </a:lnSpc>
            </a:pPr>
            <a:endParaRPr lang="sv-SE" sz="1000" i="1" dirty="0">
              <a:latin typeface="+mn-lt"/>
            </a:endParaRPr>
          </a:p>
          <a:p>
            <a:pPr>
              <a:lnSpc>
                <a:spcPct val="110000"/>
              </a:lnSpc>
            </a:pPr>
            <a:r>
              <a:rPr lang="sv-SE" sz="1000" b="1" dirty="0">
                <a:latin typeface="+mn-lt"/>
              </a:rPr>
              <a:t>Verksamheter:</a:t>
            </a:r>
            <a:r>
              <a:rPr lang="sv-SE" sz="1000" dirty="0">
                <a:latin typeface="+mn-lt"/>
              </a:rPr>
              <a:t> </a:t>
            </a:r>
            <a:r>
              <a:rPr lang="sv-SE" sz="1000" i="1" dirty="0">
                <a:latin typeface="+mn-lt"/>
              </a:rPr>
              <a:t>	. </a:t>
            </a:r>
            <a:r>
              <a:rPr lang="sv-SE" sz="1000" b="1" dirty="0">
                <a:latin typeface="+mn-lt"/>
              </a:rPr>
              <a:t>	</a:t>
            </a:r>
            <a:endParaRPr lang="sv-SE" sz="1000" i="1" dirty="0">
              <a:latin typeface="+mn-lt"/>
            </a:endParaRPr>
          </a:p>
          <a:p>
            <a:pPr>
              <a:lnSpc>
                <a:spcPct val="110000"/>
              </a:lnSpc>
              <a:buFontTx/>
              <a:buChar char="•"/>
            </a:pPr>
            <a:r>
              <a:rPr lang="sv-SE" sz="1000" dirty="0">
                <a:latin typeface="+mn-lt"/>
              </a:rPr>
              <a:t> </a:t>
            </a:r>
            <a:r>
              <a:rPr lang="sv-SE" sz="1000" i="1" dirty="0">
                <a:latin typeface="+mn-lt"/>
              </a:rPr>
              <a:t>Stridsövningar i skärgårdsmiljö </a:t>
            </a:r>
            <a:r>
              <a:rPr lang="sv-SE" sz="1000" i="1" dirty="0"/>
              <a:t>med lös och skarp ammunition. </a:t>
            </a:r>
            <a:r>
              <a:rPr lang="sv-SE" sz="1000" b="1" dirty="0"/>
              <a:t>	</a:t>
            </a:r>
            <a:endParaRPr lang="sv-SE" sz="1000" i="1" dirty="0">
              <a:latin typeface="+mn-lt"/>
            </a:endParaRPr>
          </a:p>
          <a:p>
            <a:pPr>
              <a:lnSpc>
                <a:spcPct val="110000"/>
              </a:lnSpc>
            </a:pPr>
            <a:r>
              <a:rPr lang="sv-SE" sz="1000" b="1" dirty="0"/>
              <a:t>Ytterligare information:</a:t>
            </a:r>
            <a:r>
              <a:rPr lang="sv-SE" sz="1000" i="1" dirty="0"/>
              <a:t> 	</a:t>
            </a:r>
          </a:p>
          <a:p>
            <a:pPr>
              <a:lnSpc>
                <a:spcPct val="110000"/>
              </a:lnSpc>
            </a:pPr>
            <a:r>
              <a:rPr lang="sv-SE" sz="1000" i="1" dirty="0"/>
              <a:t>Tel:010-82 85 000</a:t>
            </a:r>
          </a:p>
          <a:p>
            <a:pPr>
              <a:lnSpc>
                <a:spcPct val="110000"/>
              </a:lnSpc>
            </a:pPr>
            <a:r>
              <a:rPr lang="sv-SE" sz="1000" b="1" i="1" dirty="0"/>
              <a:t> Kontakt vid pågående skjutning</a:t>
            </a:r>
            <a:endParaRPr lang="sv-SE" sz="1000" dirty="0"/>
          </a:p>
          <a:p>
            <a:pPr>
              <a:lnSpc>
                <a:spcPct val="110000"/>
              </a:lnSpc>
            </a:pPr>
            <a:r>
              <a:rPr lang="sv-SE" sz="1000" i="1" dirty="0"/>
              <a:t>VB </a:t>
            </a:r>
            <a:r>
              <a:rPr lang="sv-SE" sz="1000" i="1" dirty="0" err="1"/>
              <a:t>MarinB</a:t>
            </a:r>
            <a:r>
              <a:rPr lang="sv-SE" sz="1000" i="1" dirty="0"/>
              <a:t> 010-82 86 741</a:t>
            </a:r>
            <a:endParaRPr lang="sv-SE" sz="1000" i="1" dirty="0">
              <a:latin typeface="+mn-lt"/>
            </a:endParaRPr>
          </a:p>
          <a:p>
            <a:pPr>
              <a:lnSpc>
                <a:spcPct val="110000"/>
              </a:lnSpc>
            </a:pPr>
            <a:r>
              <a:rPr lang="sv-SE" sz="1000" b="1" dirty="0">
                <a:latin typeface="+mn-lt"/>
              </a:rPr>
              <a:t>Vid klagomål:</a:t>
            </a:r>
            <a:r>
              <a:rPr lang="sv-SE" sz="1000" dirty="0">
                <a:latin typeface="+mn-l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sv-SE" sz="1000" i="1" dirty="0">
                <a:latin typeface="+mn-lt"/>
              </a:rPr>
              <a:t>E-post: exp-marinb@mil.se</a:t>
            </a:r>
          </a:p>
          <a:p>
            <a:pPr>
              <a:lnSpc>
                <a:spcPct val="110000"/>
              </a:lnSpc>
            </a:pPr>
            <a:r>
              <a:rPr lang="sv-SE" sz="1000" i="1" dirty="0">
                <a:latin typeface="+mn-lt"/>
              </a:rPr>
              <a:t>Adress: MarinB</a:t>
            </a:r>
          </a:p>
          <a:p>
            <a:pPr>
              <a:lnSpc>
                <a:spcPct val="110000"/>
              </a:lnSpc>
            </a:pPr>
            <a:r>
              <a:rPr lang="sv-SE" sz="1000" i="1" dirty="0">
                <a:latin typeface="+mn-lt"/>
              </a:rPr>
              <a:t>             Box 527</a:t>
            </a:r>
          </a:p>
          <a:p>
            <a:pPr>
              <a:lnSpc>
                <a:spcPct val="110000"/>
              </a:lnSpc>
            </a:pPr>
            <a:r>
              <a:rPr lang="sv-SE" sz="1000" i="1" dirty="0">
                <a:latin typeface="+mn-lt"/>
              </a:rPr>
              <a:t>            371 23 Karlskrona</a:t>
            </a:r>
            <a:endParaRPr lang="sv-SE" sz="1100" i="1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19998"/>
      </p:ext>
    </p:extLst>
  </p:cSld>
  <p:clrMapOvr>
    <a:masterClrMapping/>
  </p:clrMapOvr>
</p:sld>
</file>

<file path=ppt/theme/theme1.xml><?xml version="1.0" encoding="utf-8"?>
<a:theme xmlns:a="http://schemas.openxmlformats.org/drawingml/2006/main" name="FM Tema">
  <a:themeElements>
    <a:clrScheme name="FM Temafärger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627D33"/>
      </a:accent1>
      <a:accent2>
        <a:srgbClr val="A98B66"/>
      </a:accent2>
      <a:accent3>
        <a:srgbClr val="0A1334"/>
      </a:accent3>
      <a:accent4>
        <a:srgbClr val="ABABAB"/>
      </a:accent4>
      <a:accent5>
        <a:srgbClr val="CBDCEB"/>
      </a:accent5>
      <a:accent6>
        <a:srgbClr val="EE8534"/>
      </a:accent6>
      <a:hlink>
        <a:srgbClr val="4177A1"/>
      </a:hlink>
      <a:folHlink>
        <a:srgbClr val="274964"/>
      </a:folHlink>
    </a:clrScheme>
    <a:fontScheme name="FM Temateckensnitt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titus xmlns="http://schemas.titus.com/TitusProperties/">
  <TitusGUID xmlns="">c7d29937-ba1b-48a6-9dff-1aab95875ab9</TitusGUID>
  <TitusMetadata xmlns="">eyJucyI6Imh0dHA6XC9cL3d3dy50aXR1cy5jb21cL25zXC9Td2VkaXNoQXJtZWRGb3JjZXMiLCJwcm9wcyI6W3sibiI6IktsYXNzaWZpY2VyaW5nIiwidmFscyI6W3sidmFsdWUiOiJFUyJ9XX0seyJuIjoiUGFyYWdyYWZlciIsInZhbHMiOltdfV19</TitusMetadata>
</titus>
</file>

<file path=customXml/itemProps1.xml><?xml version="1.0" encoding="utf-8"?>
<ds:datastoreItem xmlns:ds="http://schemas.openxmlformats.org/officeDocument/2006/customXml" ds:itemID="{5F177E45-67ED-4F2C-AF2F-D6405157D333}">
  <ds:schemaRefs>
    <ds:schemaRef ds:uri="http://schemas.titus.com/TitusProperties/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FM Tema</Template>
  <TotalTime>4477</TotalTime>
  <Words>179</Words>
  <Application>Microsoft Office PowerPoint</Application>
  <PresentationFormat>Bildspel på skärmen (4:3)</PresentationFormat>
  <Paragraphs>71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Gunplay</vt:lpstr>
      <vt:lpstr>Times New Roman</vt:lpstr>
      <vt:lpstr>FM Tema</vt:lpstr>
      <vt:lpstr>PowerPoint-presentation</vt:lpstr>
    </vt:vector>
  </TitlesOfParts>
  <Company>Försvarsmakten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carlor01</dc:creator>
  <cp:lastModifiedBy>Olsson, Marcus</cp:lastModifiedBy>
  <cp:revision>1093</cp:revision>
  <dcterms:created xsi:type="dcterms:W3CDTF">2011-09-26T08:42:23Z</dcterms:created>
  <dcterms:modified xsi:type="dcterms:W3CDTF">2025-09-05T09:30:16Z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c7d29937-ba1b-48a6-9dff-1aab95875ab9</vt:lpwstr>
  </property>
  <property fmtid="{D5CDD505-2E9C-101B-9397-08002B2CF9AE}" pid="3" name="FörsvarsmaktenKlassificering">
    <vt:lpwstr>ES</vt:lpwstr>
  </property>
  <property fmtid="{D5CDD505-2E9C-101B-9397-08002B2CF9AE}" pid="4" name="Classification">
    <vt:lpwstr>Ej Sekretess enligt OSL</vt:lpwstr>
  </property>
  <property fmtid="{D5CDD505-2E9C-101B-9397-08002B2CF9AE}" pid="5" name="FörsvarsmaktenSEKRETESSKLASSIFICERAD">
    <vt:lpwstr/>
  </property>
  <property fmtid="{D5CDD505-2E9C-101B-9397-08002B2CF9AE}" pid="6" name="Klassificering">
    <vt:lpwstr>ES</vt:lpwstr>
  </property>
</Properties>
</file>